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slideLayouts/slideLayout2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67" r:id="rId2"/>
    <p:sldMasterId id="2147483692" r:id="rId3"/>
    <p:sldMasterId id="2147483697" r:id="rId4"/>
  </p:sldMasterIdLst>
  <p:notesMasterIdLst>
    <p:notesMasterId r:id="rId22"/>
  </p:notesMasterIdLst>
  <p:sldIdLst>
    <p:sldId id="903" r:id="rId5"/>
    <p:sldId id="890" r:id="rId6"/>
    <p:sldId id="891" r:id="rId7"/>
    <p:sldId id="893" r:id="rId8"/>
    <p:sldId id="897" r:id="rId9"/>
    <p:sldId id="892" r:id="rId10"/>
    <p:sldId id="894" r:id="rId11"/>
    <p:sldId id="902" r:id="rId12"/>
    <p:sldId id="896" r:id="rId13"/>
    <p:sldId id="895" r:id="rId14"/>
    <p:sldId id="904" r:id="rId15"/>
    <p:sldId id="905" r:id="rId16"/>
    <p:sldId id="906" r:id="rId17"/>
    <p:sldId id="899" r:id="rId18"/>
    <p:sldId id="900" r:id="rId19"/>
    <p:sldId id="901" r:id="rId20"/>
    <p:sldId id="869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54146"/>
    <a:srgbClr val="FF8200"/>
    <a:srgbClr val="FD6D08"/>
    <a:srgbClr val="0B32F1"/>
    <a:srgbClr val="387C28"/>
    <a:srgbClr val="7247AD"/>
    <a:srgbClr val="FD8224"/>
    <a:srgbClr val="FF1400"/>
    <a:srgbClr val="77797C"/>
    <a:srgbClr val="E46C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62" autoAdjust="0"/>
    <p:restoredTop sz="95246" autoAdjust="0"/>
  </p:normalViewPr>
  <p:slideViewPr>
    <p:cSldViewPr snapToGrid="0" snapToObjects="1">
      <p:cViewPr varScale="1">
        <p:scale>
          <a:sx n="88" d="100"/>
          <a:sy n="88" d="100"/>
        </p:scale>
        <p:origin x="1904" y="17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/Relationships>
</file>

<file path=ppt/media/image1.png>
</file>

<file path=ppt/media/image2.tiff>
</file>

<file path=ppt/media/image3.jpg>
</file>

<file path=ppt/media/image4.jp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7EB6D5-9211-1844-A951-C4C63370B69E}" type="datetimeFigureOut">
              <a:rPr lang="en-US" smtClean="0"/>
              <a:t>1/24/23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CF9549-DBC8-EF4C-9B5E-CA154048DF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0557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CF9549-DBC8-EF4C-9B5E-CA154048DF1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1230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5736439" y="4021296"/>
            <a:ext cx="768389" cy="576105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609600" y="1449892"/>
            <a:ext cx="10972800" cy="1143000"/>
          </a:xfrm>
        </p:spPr>
        <p:txBody>
          <a:bodyPr/>
          <a:lstStyle>
            <a:lvl1pPr algn="ctr">
              <a:defRPr>
                <a:solidFill>
                  <a:srgbClr val="3B3C3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1828800" y="2694276"/>
            <a:ext cx="8534400" cy="1223675"/>
          </a:xfrm>
        </p:spPr>
        <p:txBody>
          <a:bodyPr/>
          <a:lstStyle>
            <a:lvl1pPr marL="0" indent="0" algn="ctr">
              <a:buNone/>
              <a:defRPr>
                <a:solidFill>
                  <a:srgbClr val="3B3C3E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330206"/>
            <a:ext cx="12192000" cy="52779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pic>
        <p:nvPicPr>
          <p:cNvPr id="2" name="Picture 1" descr="UT_logo_BOBI.eps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12609" y="4098606"/>
            <a:ext cx="2624192" cy="1443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190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or Text Block">
    <p:bg>
      <p:bgPr>
        <a:solidFill>
          <a:srgbClr val="FF82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229555"/>
            <a:ext cx="10972800" cy="1143000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>
            <a:r>
              <a:rPr lang="en-US" dirty="0"/>
              <a:t>“Click to edit Master title style”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849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>
            <a:normAutofit/>
          </a:bodyPr>
          <a:lstStyle>
            <a:lvl1pPr algn="l">
              <a:defRPr sz="28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3662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ange Section Header">
    <p:bg>
      <p:bgPr>
        <a:solidFill>
          <a:srgbClr val="FF82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>
            <a:normAutofit/>
          </a:bodyPr>
          <a:lstStyle>
            <a:lvl1pPr algn="l">
              <a:defRPr sz="2800" b="1" cap="all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47444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35550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1545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>
                <a:latin typeface="+mj-lt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6577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ctr">
              <a:defRPr sz="2000" b="1">
                <a:solidFill>
                  <a:srgbClr val="3B3C3E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 algn="ctr">
              <a:buNone/>
              <a:defRPr sz="1400">
                <a:solidFill>
                  <a:srgbClr val="3B3C3E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1346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9731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1346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995FC0D8-608D-084B-A5CE-4343663DF3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4114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with Overlai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579688"/>
            <a:ext cx="10972800" cy="1143000"/>
          </a:xfrm>
        </p:spPr>
        <p:txBody>
          <a:bodyPr>
            <a:normAutofit/>
          </a:bodyPr>
          <a:lstStyle>
            <a:lvl1pPr algn="ctr">
              <a:defRPr sz="4000" b="1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728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hoto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1346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995FC0D8-608D-084B-A5CE-4343663DF3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idx="1"/>
          </p:nvPr>
        </p:nvSpPr>
        <p:spPr>
          <a:xfrm>
            <a:off x="370541" y="2365249"/>
            <a:ext cx="5653492" cy="3845269"/>
          </a:xfrm>
        </p:spPr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70540" y="228600"/>
            <a:ext cx="2743200" cy="2039112"/>
          </a:xfrm>
        </p:spPr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3280833" y="228600"/>
            <a:ext cx="2743200" cy="2039112"/>
          </a:xfrm>
        </p:spPr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653926" y="751925"/>
            <a:ext cx="5065997" cy="1588926"/>
          </a:xfrm>
        </p:spPr>
        <p:txBody>
          <a:bodyPr anchor="b"/>
          <a:lstStyle>
            <a:lvl1pPr algn="ct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6653926" y="2340851"/>
            <a:ext cx="5065997" cy="3869666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80753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: Big Orange">
    <p:bg>
      <p:bgPr>
        <a:solidFill>
          <a:srgbClr val="FF82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9892"/>
            <a:ext cx="10972800" cy="114300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1828800" y="2694276"/>
            <a:ext cx="8534400" cy="1223675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3" name="Picture 2" descr="UT_logo_BOBI-KNOCKOUT.eps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71748" y="4021295"/>
            <a:ext cx="2648507" cy="1530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5723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Photo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13462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995FC0D8-608D-084B-A5CE-4343663DF3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idx="1"/>
          </p:nvPr>
        </p:nvSpPr>
        <p:spPr>
          <a:xfrm>
            <a:off x="370541" y="2365249"/>
            <a:ext cx="5653492" cy="3845269"/>
          </a:xfrm>
        </p:spPr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70540" y="228600"/>
            <a:ext cx="2743200" cy="2039112"/>
          </a:xfrm>
        </p:spPr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3280833" y="228600"/>
            <a:ext cx="2743200" cy="2039112"/>
          </a:xfrm>
        </p:spPr>
      </p:sp>
      <p:sp>
        <p:nvSpPr>
          <p:cNvPr id="9" name="Picture Placeholder 4"/>
          <p:cNvSpPr>
            <a:spLocks noGrp="1"/>
          </p:cNvSpPr>
          <p:nvPr>
            <p:ph type="pic" idx="15"/>
          </p:nvPr>
        </p:nvSpPr>
        <p:spPr>
          <a:xfrm>
            <a:off x="6227233" y="228601"/>
            <a:ext cx="5653492" cy="3845269"/>
          </a:xfrm>
        </p:spPr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227232" y="4175911"/>
            <a:ext cx="2743200" cy="2039112"/>
          </a:xfrm>
        </p:spPr>
      </p:sp>
      <p:sp>
        <p:nvSpPr>
          <p:cNvPr id="11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9137525" y="4175911"/>
            <a:ext cx="2743200" cy="2039112"/>
          </a:xfrm>
        </p:spPr>
      </p:sp>
    </p:spTree>
    <p:extLst>
      <p:ext uri="{BB962C8B-B14F-4D97-AF65-F5344CB8AC3E}">
        <p14:creationId xmlns:p14="http://schemas.microsoft.com/office/powerpoint/2010/main" val="1589478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"/>
            <a:ext cx="10363200" cy="89535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1246A90C-EDD6-534A-836B-F35EA6B6A50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hart Placeholder 9"/>
          <p:cNvSpPr>
            <a:spLocks noGrp="1"/>
          </p:cNvSpPr>
          <p:nvPr>
            <p:ph type="chart" sz="quarter" idx="13"/>
          </p:nvPr>
        </p:nvSpPr>
        <p:spPr>
          <a:xfrm>
            <a:off x="914400" y="1130300"/>
            <a:ext cx="10363200" cy="50355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191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: Big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4661212"/>
            <a:ext cx="12192000" cy="2196788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1828800" y="215736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914400" y="396711"/>
            <a:ext cx="103632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 descr="UT_logo_BOBI-KNOCKOUT.eps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71748" y="4997455"/>
            <a:ext cx="2648507" cy="1530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791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: Minimal Ident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325851"/>
            <a:ext cx="103632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81625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330206"/>
            <a:ext cx="12192000" cy="52779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pic>
        <p:nvPicPr>
          <p:cNvPr id="8" name="Picture 7" descr="new PT BOBI-KNOCKOUT.eps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40651" y="6409332"/>
            <a:ext cx="2234720" cy="38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41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: Your Custom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600461" cy="6858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6600461" y="0"/>
            <a:ext cx="5591539" cy="6858000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600461" y="274638"/>
            <a:ext cx="5591539" cy="3546463"/>
          </a:xfrm>
        </p:spPr>
        <p:txBody>
          <a:bodyPr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 descr="UT_logo_BOBI-KNOCKOUT.eps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02235" y="4313728"/>
            <a:ext cx="3225221" cy="1864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035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: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yresJosh.jp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624649" y="0"/>
            <a:ext cx="13827568" cy="6868412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6085923" y="0"/>
            <a:ext cx="5591539" cy="6858000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5923" y="274638"/>
            <a:ext cx="5591539" cy="3546463"/>
          </a:xfrm>
        </p:spPr>
        <p:txBody>
          <a:bodyPr>
            <a:normAutofit/>
          </a:bodyPr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7" name="Picture 6" descr="UT_logo_BOBI-KNOCKOUT.eps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70577" y="4313727"/>
            <a:ext cx="3245995" cy="187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498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: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flag2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879375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6085923" y="0"/>
            <a:ext cx="5591539" cy="6858000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6085923" y="649288"/>
            <a:ext cx="5591539" cy="3160712"/>
          </a:xfrm>
        </p:spPr>
        <p:txBody>
          <a:bodyPr anchor="ctr">
            <a:norm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 descr="UT_logo_BOBI-KNOCKOUT.eps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3082" y="4326696"/>
            <a:ext cx="3177221" cy="183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899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052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B3C3E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3B3C3E"/>
                </a:solidFill>
                <a:latin typeface="+mn-lt"/>
              </a:defRPr>
            </a:lvl1pPr>
            <a:lvl2pPr>
              <a:defRPr>
                <a:solidFill>
                  <a:srgbClr val="3B3C3E"/>
                </a:solidFill>
                <a:latin typeface="+mn-lt"/>
              </a:defRPr>
            </a:lvl2pPr>
            <a:lvl3pPr>
              <a:defRPr>
                <a:solidFill>
                  <a:srgbClr val="3B3C3E"/>
                </a:solidFill>
                <a:latin typeface="+mn-lt"/>
              </a:defRPr>
            </a:lvl3pPr>
            <a:lvl4pPr>
              <a:defRPr>
                <a:solidFill>
                  <a:srgbClr val="3B3C3E"/>
                </a:solidFill>
                <a:latin typeface="+mn-lt"/>
              </a:defRPr>
            </a:lvl4pPr>
            <a:lvl5pPr>
              <a:defRPr>
                <a:solidFill>
                  <a:srgbClr val="3B3C3E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1" y="6356351"/>
            <a:ext cx="1863817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73417" y="6356351"/>
            <a:ext cx="38608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58577" y="6423377"/>
            <a:ext cx="2844800" cy="365125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  <a:latin typeface="+mj-lt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F55ADCF-F121-6CC8-2870-A8676B0B20F3}"/>
              </a:ext>
            </a:extLst>
          </p:cNvPr>
          <p:cNvSpPr/>
          <p:nvPr userDrawn="1"/>
        </p:nvSpPr>
        <p:spPr>
          <a:xfrm>
            <a:off x="11582399" y="6378929"/>
            <a:ext cx="609601" cy="409573"/>
          </a:xfrm>
          <a:prstGeom prst="rect">
            <a:avLst/>
          </a:prstGeom>
          <a:solidFill>
            <a:srgbClr val="FF8200"/>
          </a:solidFill>
          <a:ln>
            <a:solidFill>
              <a:srgbClr val="FF82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777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image" Target="NUL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NUL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58142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664" r:id="rId2"/>
    <p:sldLayoutId id="2147483661" r:id="rId3"/>
    <p:sldLayoutId id="2147483649" r:id="rId4"/>
    <p:sldLayoutId id="2147483700" r:id="rId5"/>
    <p:sldLayoutId id="2147483663" r:id="rId6"/>
    <p:sldLayoutId id="2147483696" r:id="rId7"/>
    <p:sldLayoutId id="2147483703" r:id="rId8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0" indent="0" algn="ctr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rgbClr val="77797C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330206"/>
            <a:ext cx="12192000" cy="52779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1" y="6356351"/>
            <a:ext cx="174747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7079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23161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 descr="new PT BOBI-KNOCKOUT.eps"/>
          <p:cNvPicPr>
            <a:picLocks noChangeAspect="1"/>
          </p:cNvPicPr>
          <p:nvPr userDrawn="1"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40651" y="6409332"/>
            <a:ext cx="2234720" cy="383350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9785023" y="6369050"/>
            <a:ext cx="2341622" cy="488950"/>
            <a:chOff x="9785023" y="6369050"/>
            <a:chExt cx="2341622" cy="488950"/>
          </a:xfrm>
        </p:grpSpPr>
        <p:sp>
          <p:nvSpPr>
            <p:cNvPr id="10" name="Rectangle 9"/>
            <p:cNvSpPr/>
            <p:nvPr/>
          </p:nvSpPr>
          <p:spPr>
            <a:xfrm>
              <a:off x="9785023" y="6369050"/>
              <a:ext cx="2341622" cy="488950"/>
            </a:xfrm>
            <a:prstGeom prst="rect">
              <a:avLst/>
            </a:prstGeom>
            <a:solidFill>
              <a:srgbClr val="FF82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2" name="Picture 6" descr="Image result for utk logo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57816" y="6378477"/>
              <a:ext cx="423417" cy="4234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01319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91" r:id="rId2"/>
    <p:sldLayoutId id="2147483670" r:id="rId3"/>
    <p:sldLayoutId id="2147483701" r:id="rId4"/>
    <p:sldLayoutId id="2147483671" r:id="rId5"/>
    <p:sldLayoutId id="2147483672" r:id="rId6"/>
    <p:sldLayoutId id="2147483674" r:id="rId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400" b="1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B3C3E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6330206"/>
            <a:ext cx="12192000" cy="52779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1" y="6356351"/>
            <a:ext cx="174747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7079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23161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 descr="new PT BOBI-KNOCKOUT.eps"/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40651" y="6409332"/>
            <a:ext cx="2234720" cy="38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070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93" r:id="rId2"/>
    <p:sldLayoutId id="2147483699" r:id="rId3"/>
    <p:sldLayoutId id="2147483694" r:id="rId4"/>
    <p:sldLayoutId id="2147483695" r:id="rId5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B3C3E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330206"/>
            <a:ext cx="12192000" cy="527794"/>
          </a:xfrm>
          <a:prstGeom prst="rect">
            <a:avLst/>
          </a:prstGeom>
          <a:solidFill>
            <a:srgbClr val="FF82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1" y="6356351"/>
            <a:ext cx="174747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57079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23161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051C7006-7120-F341-A188-F97DDD91308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 descr="new PT BOBI-KNOCKOUT.eps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40651" y="6409332"/>
            <a:ext cx="2234720" cy="38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285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rgbClr val="3B3C3E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rgbClr val="3B3C3E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3B3C3E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3B3C3E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rgbClr val="3B3C3E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forms.gle/my61LrtNj1zXHkmEA" TargetMode="Externa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bruceelgort.com/" TargetMode="Externa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broachel@vols.utk.edu" TargetMode="External"/><Relationship Id="rId2" Type="http://schemas.openxmlformats.org/officeDocument/2006/relationships/hyperlink" Target="mailto:taufer@utk.edu" TargetMode="Externa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utk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6982" y="4014287"/>
            <a:ext cx="2731839" cy="182936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5671" y="1031396"/>
            <a:ext cx="11274458" cy="1017912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rgbClr val="002060"/>
                </a:solidFill>
              </a:rPr>
              <a:t>Lecture 1: Syllabus and Motivation</a:t>
            </a:r>
            <a:endParaRPr lang="en-US" sz="4000" b="1" dirty="0">
              <a:solidFill>
                <a:srgbClr val="002060"/>
              </a:solidFill>
              <a:latin typeface="+mj-lt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C7F4015-CAF6-1F4E-8F5A-142C3FE914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b="1">
                <a:latin typeface="+mj-lt"/>
              </a:rPr>
              <a:t>COSC 426/526</a:t>
            </a:r>
            <a:r>
              <a:rPr lang="en-US" b="1" dirty="0">
                <a:latin typeface="+mj-lt"/>
              </a:rPr>
              <a:t>: Introduction to </a:t>
            </a:r>
            <a:r>
              <a:rPr lang="en-US" b="1">
                <a:latin typeface="+mj-lt"/>
              </a:rPr>
              <a:t>Data Mining</a:t>
            </a:r>
            <a:endParaRPr lang="en-US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5949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2F318-B4B4-1D4F-BCF3-8DE1BE85A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of today’s lecture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6C3BC-4661-7749-A2B4-C0ADF3573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 dirty="0">
                <a:ea typeface="ＭＳ Ｐゴシック" panose="020B0600070205080204" pitchFamily="34" charset="-128"/>
                <a:cs typeface="Geneva" panose="020B0503030404040204" pitchFamily="34" charset="0"/>
              </a:rPr>
              <a:t>Establish a collaborative environment</a:t>
            </a:r>
          </a:p>
          <a:p>
            <a:pPr lvl="1">
              <a:buFont typeface="Wingdings" pitchFamily="2" charset="2"/>
              <a:buChar char="§"/>
            </a:pPr>
            <a:r>
              <a:rPr lang="en-US" altLang="en-US" dirty="0">
                <a:ea typeface="ＭＳ Ｐゴシック" panose="020B0600070205080204" pitchFamily="34" charset="-128"/>
                <a:cs typeface="Geneva" panose="020B0503030404040204" pitchFamily="34" charset="0"/>
              </a:rPr>
              <a:t>Install git, GitHub, and Jupyter, and learn how to use the tools</a:t>
            </a:r>
          </a:p>
          <a:p>
            <a:r>
              <a:rPr lang="en-US" altLang="en-US" dirty="0">
                <a:ea typeface="ＭＳ Ｐゴシック" panose="020B0600070205080204" pitchFamily="34" charset="-128"/>
                <a:cs typeface="Geneva" panose="020B0503030404040204" pitchFamily="34" charset="0"/>
              </a:rPr>
              <a:t>Assess your Python skills: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  <a:cs typeface="Geneva" panose="020B0503030404040204" pitchFamily="34" charset="0"/>
              </a:rPr>
              <a:t>Short coding assignment with breakout room support</a:t>
            </a:r>
          </a:p>
          <a:p>
            <a:pPr lvl="1"/>
            <a:r>
              <a:rPr lang="en-US" altLang="en-US" b="1" dirty="0">
                <a:ea typeface="ＭＳ Ｐゴシック" panose="020B0600070205080204" pitchFamily="34" charset="-128"/>
                <a:cs typeface="Geneva" panose="020B0503030404040204" pitchFamily="34" charset="0"/>
              </a:rPr>
              <a:t>THIS ASSIGNMENT MUST BE COMPLETED BEFORE 11:59 PM TODAY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  <a:cs typeface="Geneva" panose="020B0503030404040204" pitchFamily="34" charset="0"/>
              </a:rPr>
              <a:t>No grade will be given, but each student will receive feedback on his/her/their Python skills</a:t>
            </a:r>
          </a:p>
          <a:p>
            <a:r>
              <a:rPr lang="en-US" altLang="en-US" dirty="0">
                <a:ea typeface="ＭＳ Ｐゴシック" panose="020B0600070205080204" pitchFamily="34" charset="-128"/>
                <a:cs typeface="Geneva" panose="020B0503030404040204" pitchFamily="34" charset="0"/>
              </a:rPr>
              <a:t>Live talk:</a:t>
            </a:r>
          </a:p>
          <a:p>
            <a:pPr lvl="1">
              <a:buFont typeface="Wingdings" pitchFamily="2" charset="2"/>
              <a:buChar char="§"/>
            </a:pPr>
            <a:r>
              <a:rPr lang="en-US" dirty="0"/>
              <a:t>Genevieve Bell (Intel) on the origin of data analytics</a:t>
            </a:r>
            <a:endParaRPr lang="en-US" altLang="en-US" dirty="0">
              <a:ea typeface="ＭＳ Ｐゴシック" panose="020B0600070205080204" pitchFamily="34" charset="-128"/>
              <a:cs typeface="Geneva" panose="020B050303040404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2AC7DE-990C-A04E-AFA7-04639FF78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393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9FCFD-BC26-BE60-1B84-80FD46496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Lecture’s agenda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945CF-5098-2E53-4494-80E5A0B5E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2400" b="1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Lecture topic(s): </a:t>
            </a:r>
            <a:r>
              <a:rPr lang="en-US" sz="24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Setting our environments: Jupyter and GitHub; what is data analytics (video)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Assignment topic(s): </a:t>
            </a:r>
            <a:r>
              <a:rPr lang="en-US" sz="24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(1) </a:t>
            </a:r>
            <a:r>
              <a:rPr lang="en-US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Analyzing COVID data – timed assignment 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2400" b="1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Jetstream: </a:t>
            </a:r>
            <a:r>
              <a:rPr lang="en-US" sz="24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NA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2400" b="1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Project: </a:t>
            </a:r>
            <a:r>
              <a:rPr lang="en-US" sz="24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NS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2400" b="1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Paper: </a:t>
            </a:r>
            <a:r>
              <a:rPr lang="en-US" sz="24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"How to Read a Paper" S. Keshav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Video: </a:t>
            </a:r>
            <a:r>
              <a:rPr lang="en-US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The Secret Life of Big Data | Intel  -- https://</a:t>
            </a:r>
            <a:r>
              <a:rPr lang="en-US" sz="24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youtu.be</a:t>
            </a:r>
            <a:r>
              <a:rPr lang="en-US" sz="24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/</a:t>
            </a:r>
            <a:r>
              <a:rPr lang="en-US" sz="24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CNoi-XqwJnA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24C873-1C7A-58D0-82F3-55A225760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0013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BC58F-475E-09D2-6EBA-6AAC86905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Students’ to-do list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ACC31B-601F-4D47-A849-13DB4CB93F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endParaRPr lang="en-US" sz="24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Review slides and ensure your environment (laptop) is set up for the following lecture; refer to Lecture01P02-WorkingEnvironment and Lecutre01P04-StartHere for directions. You need to install: 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Git and GitHub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Python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Anaconda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Complete Assignment 1 and upload the solution in canvas before the end of today at 11:59 PM ET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This assignment does not count toward your final score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Score: Pass with distinction; Pass, but you will have to work hard to catch up and stay on pace; Discouraged as you may need to substantially improve your Python programming skills before taking this course.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Submit in Canvas either a single python file or a Jupiter notebook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Submit your GitHub account to the instructor by completing this form (</a:t>
            </a:r>
            <a:r>
              <a:rPr lang="en-US" sz="2000" dirty="0">
                <a:solidFill>
                  <a:srgbClr val="000000"/>
                </a:solidFill>
                <a:effectLst/>
                <a:highlight>
                  <a:srgbClr val="FF0000"/>
                </a:highlight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DUE next Fri before noon ET</a:t>
            </a:r>
            <a:r>
              <a:rPr lang="en-US" sz="20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): </a:t>
            </a:r>
            <a:r>
              <a:rPr lang="en-US" sz="2000" u="sng" dirty="0">
                <a:solidFill>
                  <a:srgbClr val="0563C1"/>
                </a:solidFill>
                <a:effectLst/>
                <a:highlight>
                  <a:srgbClr val="00FF00"/>
                </a:highlight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https://forms.gle/my61LrtNj1zXHkmEA</a:t>
            </a: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659F62-4675-10F8-0AB1-0F5859C74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17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99B56-3B69-97A0-C598-6C0B54A77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Before the next lecture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C255F-DE96-595B-241E-99B9FD351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18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Pull Lecture 2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18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Pull Assignment 2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</a:pPr>
            <a:r>
              <a:rPr lang="en-US" sz="18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Read Assignment 2 and complete the google form (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F0000"/>
                </a:highlight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DUE next Fri before noon ET</a:t>
            </a:r>
            <a:r>
              <a:rPr lang="en-US" sz="18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)-- 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https://</a:t>
            </a:r>
            <a:r>
              <a:rPr lang="en-US" sz="1800" dirty="0" err="1">
                <a:solidFill>
                  <a:srgbClr val="000000"/>
                </a:solidFill>
                <a:effectLst/>
                <a:highlight>
                  <a:srgbClr val="00FF00"/>
                </a:highlight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forms.gle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00FF00"/>
                </a:highlight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/R4jjoCdRHXpjgb2Q6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rgbClr val="000000"/>
              </a:solidFill>
              <a:latin typeface="Menlo" panose="020B0609030804020204" pitchFamily="49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00000"/>
                </a:solidFill>
                <a:effectLst/>
                <a:latin typeface="Menlo" panose="020B060903080402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“</a:t>
            </a:r>
            <a:r>
              <a:rPr lang="en-US" sz="1800" dirty="0">
                <a:solidFill>
                  <a:srgbClr val="202124"/>
                </a:solidFill>
                <a:effectLst/>
                <a:latin typeface="docs-Roboto"/>
                <a:ea typeface="Times New Roman" panose="02020603050405020304" pitchFamily="18" charset="0"/>
                <a:cs typeface="Times New Roman" panose="02020603050405020304" pitchFamily="18" charset="0"/>
              </a:rPr>
              <a:t>Every week, Professor Michela Taufer will share an assignment three days before the class, and</a:t>
            </a:r>
            <a:r>
              <a:rPr lang="en-US" sz="1800" b="1" dirty="0">
                <a:solidFill>
                  <a:srgbClr val="202124"/>
                </a:solidFill>
                <a:effectLst/>
                <a:latin typeface="docs-Roboto"/>
                <a:ea typeface="Times New Roman" panose="02020603050405020304" pitchFamily="18" charset="0"/>
                <a:cs typeface="Times New Roman" panose="02020603050405020304" pitchFamily="18" charset="0"/>
              </a:rPr>
              <a:t> each student must read the assignment and submit up to 3 questions or comments before the class, so these questions can be discussed during the breakout sessions.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solidFill>
                <a:srgbClr val="202124"/>
              </a:solidFill>
              <a:effectLst/>
              <a:latin typeface="docs-Roboto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1430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rgbClr val="202124"/>
                </a:solidFill>
                <a:effectLst/>
                <a:latin typeface="docs-Roboto"/>
                <a:ea typeface="Times New Roman" panose="02020603050405020304" pitchFamily="18" charset="0"/>
                <a:cs typeface="Times New Roman" panose="02020603050405020304" pitchFamily="18" charset="0"/>
              </a:rPr>
              <a:t>Submit on Friday before noon ET</a:t>
            </a:r>
            <a:r>
              <a:rPr lang="en-US" sz="1800" dirty="0">
                <a:solidFill>
                  <a:srgbClr val="202124"/>
                </a:solidFill>
                <a:effectLst/>
                <a:latin typeface="docs-Roboto"/>
                <a:ea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4BCA50-39C3-E8C0-59C2-888BCA7FD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32069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45373-76A2-EC46-B097-4E84BC1FF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Code of Conduct (inspired by </a:t>
            </a:r>
            <a:r>
              <a:rPr lang="en-US" dirty="0">
                <a:hlinkClick r:id="rId2"/>
              </a:rPr>
              <a:t>Bruce Elgort</a:t>
            </a:r>
            <a:r>
              <a:rPr lang="en-US" dirty="0"/>
              <a:t> notes)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2CB821-BAB5-C340-9CA3-75C5AF09F6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Test </a:t>
            </a:r>
            <a:r>
              <a:rPr lang="en-US" b="1" dirty="0"/>
              <a:t>audio equipment</a:t>
            </a:r>
            <a:endParaRPr lang="en-US" dirty="0"/>
          </a:p>
          <a:p>
            <a:r>
              <a:rPr lang="en-US" dirty="0"/>
              <a:t>Join the lecture </a:t>
            </a:r>
            <a:r>
              <a:rPr lang="en-US" b="1" dirty="0"/>
              <a:t>on time</a:t>
            </a:r>
          </a:p>
          <a:p>
            <a:r>
              <a:rPr lang="en-US" b="1" dirty="0"/>
              <a:t>Mute</a:t>
            </a:r>
            <a:r>
              <a:rPr lang="en-US" dirty="0"/>
              <a:t> your audio when you are not speaking</a:t>
            </a:r>
          </a:p>
          <a:p>
            <a:r>
              <a:rPr lang="en-US" dirty="0"/>
              <a:t>Turn on the </a:t>
            </a:r>
            <a:r>
              <a:rPr lang="en-US" b="1" dirty="0"/>
              <a:t>webcam</a:t>
            </a:r>
            <a:r>
              <a:rPr lang="en-US" dirty="0"/>
              <a:t> during the lecture</a:t>
            </a:r>
          </a:p>
          <a:p>
            <a:r>
              <a:rPr lang="en-US" dirty="0"/>
              <a:t>Be thoughtful </a:t>
            </a:r>
            <a:r>
              <a:rPr lang="en-US" b="1" dirty="0"/>
              <a:t>when</a:t>
            </a:r>
            <a:r>
              <a:rPr lang="en-US" dirty="0"/>
              <a:t> you speak</a:t>
            </a:r>
          </a:p>
          <a:p>
            <a:pPr lvl="1"/>
            <a:r>
              <a:rPr lang="en-US" dirty="0"/>
              <a:t>Be courteous, and don’t interrupt the speaker</a:t>
            </a:r>
          </a:p>
          <a:p>
            <a:pPr lvl="1"/>
            <a:r>
              <a:rPr lang="en-US" dirty="0"/>
              <a:t>Use nodding, thumbs up, and hand-raising to communicate, etc.</a:t>
            </a:r>
          </a:p>
          <a:p>
            <a:r>
              <a:rPr lang="en-US" dirty="0"/>
              <a:t>Minimize distractions and be present</a:t>
            </a:r>
          </a:p>
          <a:p>
            <a:pPr lvl="1"/>
            <a:r>
              <a:rPr lang="en-US" dirty="0"/>
              <a:t>Put away phones, close unrelated work, and close the door.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2FB579-2885-104A-829E-4B8A1844E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0127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398D8-48BF-0C4D-8AF2-996B82F53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the Zoom session (From UTK)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C0F3E-6F48-1A44-A59C-090C1353A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Join the Zoom session before the start time and test your microphone and webcam. </a:t>
            </a:r>
          </a:p>
          <a:p>
            <a:pPr lvl="1"/>
            <a:r>
              <a:rPr lang="en-US" dirty="0"/>
              <a:t>Your instructor will share the Zoom session link with you. </a:t>
            </a:r>
          </a:p>
          <a:p>
            <a:r>
              <a:rPr lang="en-US" dirty="0"/>
              <a:t>Plan to be in a quiet room without potential interference and interruptions. Silence your phone. </a:t>
            </a:r>
          </a:p>
          <a:p>
            <a:r>
              <a:rPr lang="en-US" dirty="0"/>
              <a:t>Find a sitting area with a plain, non-distracting background. </a:t>
            </a:r>
          </a:p>
          <a:p>
            <a:r>
              <a:rPr lang="en-US" dirty="0"/>
              <a:t>Position the webcam so that your face is bright. </a:t>
            </a:r>
          </a:p>
          <a:p>
            <a:r>
              <a:rPr lang="en-US" dirty="0"/>
              <a:t>Avoid back-lighting, such as sitting with your back to a window with bright light. </a:t>
            </a:r>
          </a:p>
          <a:p>
            <a:r>
              <a:rPr lang="en-US" dirty="0"/>
              <a:t>Practice speaking to the camera and not to the screen.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DD4785-C967-7F47-BD05-231E549A7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5E10E5-C977-0CD9-EE46-9C68DF0897BD}"/>
              </a:ext>
            </a:extLst>
          </p:cNvPr>
          <p:cNvSpPr txBox="1"/>
          <p:nvPr/>
        </p:nvSpPr>
        <p:spPr>
          <a:xfrm>
            <a:off x="12982074" y="68459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1845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FC3A9-A81C-0549-8DB1-C7C8716F4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During the Zoom session (From UTK)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B50702-1FE6-9144-B075-E1881EDA4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Mute your microphone when you are not talking</a:t>
            </a:r>
          </a:p>
          <a:p>
            <a:r>
              <a:rPr lang="en-US" dirty="0"/>
              <a:t>Have your webcam on </a:t>
            </a:r>
          </a:p>
          <a:p>
            <a:r>
              <a:rPr lang="en-US" dirty="0"/>
              <a:t>Use chat to communicate technical issues to the instructor and ask questions</a:t>
            </a:r>
          </a:p>
          <a:p>
            <a:r>
              <a:rPr lang="en-US" dirty="0"/>
              <a:t>Watch your actions on camera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CA8FEF-698F-B94B-AA5C-8BCCA9698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321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4990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55F5A626-30E4-7B42-B429-B5C7ABB7B78F}"/>
              </a:ext>
            </a:extLst>
          </p:cNvPr>
          <p:cNvSpPr/>
          <p:nvPr/>
        </p:nvSpPr>
        <p:spPr>
          <a:xfrm>
            <a:off x="24714" y="914400"/>
            <a:ext cx="12167286" cy="5288695"/>
          </a:xfrm>
          <a:prstGeom prst="rect">
            <a:avLst/>
          </a:prstGeom>
          <a:noFill/>
          <a:ln w="57150">
            <a:solidFill>
              <a:srgbClr val="FD6D0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9D84598-38AD-3E46-A58C-F68087B66E71}"/>
              </a:ext>
            </a:extLst>
          </p:cNvPr>
          <p:cNvSpPr txBox="1"/>
          <p:nvPr/>
        </p:nvSpPr>
        <p:spPr>
          <a:xfrm>
            <a:off x="1120606" y="1220597"/>
            <a:ext cx="19345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Instructor: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E5DEDEF-206A-D644-ACD9-11B91B20DF01}"/>
              </a:ext>
            </a:extLst>
          </p:cNvPr>
          <p:cNvSpPr txBox="1"/>
          <p:nvPr/>
        </p:nvSpPr>
        <p:spPr>
          <a:xfrm>
            <a:off x="4585403" y="1220596"/>
            <a:ext cx="49237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Assistants to the Instructor: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D5E708E2-A6B5-924B-A23B-4A76C32203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0606" y="2331381"/>
            <a:ext cx="2927622" cy="292762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97732FE-C659-184E-96B2-3E305EE2A49A}"/>
              </a:ext>
            </a:extLst>
          </p:cNvPr>
          <p:cNvSpPr txBox="1"/>
          <p:nvPr/>
        </p:nvSpPr>
        <p:spPr>
          <a:xfrm>
            <a:off x="1120606" y="5413033"/>
            <a:ext cx="2927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Michela Taufer</a:t>
            </a:r>
          </a:p>
        </p:txBody>
      </p:sp>
      <p:sp>
        <p:nvSpPr>
          <p:cNvPr id="27" name="Slide Number Placeholder 3">
            <a:extLst>
              <a:ext uri="{FF2B5EF4-FFF2-40B4-BE49-F238E27FC236}">
                <a16:creationId xmlns:a16="http://schemas.microsoft.com/office/drawing/2014/main" id="{D094E318-13A2-C644-9F52-A4F5C058A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334217" y="6356351"/>
            <a:ext cx="2844800" cy="365125"/>
          </a:xfrm>
        </p:spPr>
        <p:txBody>
          <a:bodyPr/>
          <a:lstStyle/>
          <a:p>
            <a:fld id="{051C7006-7120-F341-A188-F97DDD913081}" type="slidenum">
              <a:rPr lang="en-US" sz="1800" smtClean="0">
                <a:latin typeface="+mn-lt"/>
              </a:rPr>
              <a:pPr/>
              <a:t>2</a:t>
            </a:fld>
            <a:endParaRPr lang="en-US" sz="1800" dirty="0"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83A800-9C59-0247-A99F-10C6291E93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7029" y="1751282"/>
            <a:ext cx="1890280" cy="18902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F0C6604-9495-9F41-8215-F4C7B9B6E9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5403" y="3959889"/>
            <a:ext cx="1890280" cy="18902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CF38853-143A-1741-A8F3-2402EB7104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5403" y="1751282"/>
            <a:ext cx="1890280" cy="189028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AED99D70-F460-BB45-A816-E0D976E16D89}"/>
              </a:ext>
            </a:extLst>
          </p:cNvPr>
          <p:cNvSpPr txBox="1"/>
          <p:nvPr/>
        </p:nvSpPr>
        <p:spPr>
          <a:xfrm>
            <a:off x="4619301" y="3632354"/>
            <a:ext cx="189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Ian Lumsden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0B8D1A1-3468-6E41-8B23-67FF3EED6555}"/>
              </a:ext>
            </a:extLst>
          </p:cNvPr>
          <p:cNvSpPr txBox="1"/>
          <p:nvPr/>
        </p:nvSpPr>
        <p:spPr>
          <a:xfrm>
            <a:off x="7046756" y="3626826"/>
            <a:ext cx="189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Nigel Tan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3DDC891-88AB-5441-979F-181A02B8C448}"/>
              </a:ext>
            </a:extLst>
          </p:cNvPr>
          <p:cNvSpPr txBox="1"/>
          <p:nvPr/>
        </p:nvSpPr>
        <p:spPr>
          <a:xfrm>
            <a:off x="4525779" y="5820842"/>
            <a:ext cx="189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Paula </a:t>
            </a:r>
            <a:r>
              <a:rPr lang="en-US" dirty="0" err="1"/>
              <a:t>Olaya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0ECA3DC-29C1-2F44-8B19-A110E6BF595B}"/>
              </a:ext>
            </a:extLst>
          </p:cNvPr>
          <p:cNvSpPr txBox="1"/>
          <p:nvPr/>
        </p:nvSpPr>
        <p:spPr>
          <a:xfrm>
            <a:off x="10108662" y="1237425"/>
            <a:ext cx="8479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GTA</a:t>
            </a:r>
          </a:p>
        </p:txBody>
      </p:sp>
      <p:pic>
        <p:nvPicPr>
          <p:cNvPr id="1026" name="Picture 2" descr="people">
            <a:extLst>
              <a:ext uri="{FF2B5EF4-FFF2-40B4-BE49-F238E27FC236}">
                <a16:creationId xmlns:a16="http://schemas.microsoft.com/office/drawing/2014/main" id="{EC58032F-05EA-070F-332F-1FCA72DB18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4349" y="1765125"/>
            <a:ext cx="1875544" cy="1875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5DD2382-6E7E-F793-FF33-A68DF6FD1B9D}"/>
              </a:ext>
            </a:extLst>
          </p:cNvPr>
          <p:cNvSpPr txBox="1"/>
          <p:nvPr/>
        </p:nvSpPr>
        <p:spPr>
          <a:xfrm>
            <a:off x="9739613" y="3640669"/>
            <a:ext cx="189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Brandan </a:t>
            </a:r>
            <a:r>
              <a:rPr lang="en-US" dirty="0" err="1"/>
              <a:t>Roachell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171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B97B2-B681-A145-823A-DDE314EB6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92F03-6DA0-DA41-84F5-C9BF31EDBB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en-US" dirty="0">
                <a:ea typeface="ＭＳ Ｐゴシック" panose="020B0600070205080204" pitchFamily="34" charset="-128"/>
                <a:cs typeface="Geneva" panose="020B0503030404040204" pitchFamily="34" charset="0"/>
              </a:rPr>
              <a:t>Build and use environments in which research on data can be designed, analyzed, and shared</a:t>
            </a:r>
          </a:p>
          <a:p>
            <a:pPr lvl="1">
              <a:buFont typeface="Wingdings" pitchFamily="2" charset="2"/>
              <a:buChar char="§"/>
            </a:pPr>
            <a:r>
              <a:rPr lang="en-US" altLang="en-US" dirty="0">
                <a:ea typeface="Geneva" panose="020B0503030404040204" pitchFamily="34" charset="0"/>
                <a:cs typeface="Geneva" panose="020B0503030404040204" pitchFamily="34" charset="0"/>
              </a:rPr>
              <a:t>Our tools: GitHub, Jupyter Notebook, ACCESS Jetstream cloud, HPC systems </a:t>
            </a:r>
            <a:endParaRPr lang="en-US" altLang="en-US" dirty="0">
              <a:ea typeface="Geneva" panose="020B0503030404040204" pitchFamily="34" charset="0"/>
              <a:cs typeface="Geneva" panose="020B0503030404040204" pitchFamily="34" charset="0"/>
              <a:sym typeface="Wingdings" pitchFamily="2" charset="2"/>
            </a:endParaRPr>
          </a:p>
          <a:p>
            <a:r>
              <a:rPr lang="en-US" altLang="en-US" dirty="0">
                <a:ea typeface="ＭＳ Ｐゴシック" panose="020B0600070205080204" pitchFamily="34" charset="-128"/>
                <a:cs typeface="Geneva" panose="020B0503030404040204" pitchFamily="34" charset="0"/>
              </a:rPr>
              <a:t>Use distributed programming models and associated frameworks to analyze the data</a:t>
            </a:r>
          </a:p>
          <a:p>
            <a:pPr lvl="1">
              <a:buFont typeface="Wingdings" pitchFamily="2" charset="2"/>
              <a:buChar char="§"/>
            </a:pPr>
            <a:r>
              <a:rPr lang="en-US" altLang="en-US" dirty="0">
                <a:ea typeface="Geneva" panose="020B0503030404040204" pitchFamily="34" charset="0"/>
                <a:cs typeface="Geneva" panose="020B0503030404040204" pitchFamily="34" charset="0"/>
              </a:rPr>
              <a:t>Our paradigm: MapReduce</a:t>
            </a:r>
            <a:endParaRPr lang="en-US" altLang="en-US" dirty="0">
              <a:ea typeface="Geneva" panose="020B0503030404040204" pitchFamily="34" charset="0"/>
              <a:cs typeface="Geneva" panose="020B0503030404040204" pitchFamily="34" charset="0"/>
              <a:sym typeface="Wingdings" pitchFamily="2" charset="2"/>
            </a:endParaRPr>
          </a:p>
          <a:p>
            <a:pPr lvl="1">
              <a:buFont typeface="Wingdings" pitchFamily="2" charset="2"/>
              <a:buChar char="§"/>
            </a:pPr>
            <a:r>
              <a:rPr lang="en-US" altLang="en-US" dirty="0">
                <a:ea typeface="Geneva" panose="020B0503030404040204" pitchFamily="34" charset="0"/>
                <a:cs typeface="Geneva" panose="020B0503030404040204" pitchFamily="34" charset="0"/>
                <a:sym typeface="Wingdings" pitchFamily="2" charset="2"/>
              </a:rPr>
              <a:t>Our tools: Spark and several ML methods</a:t>
            </a:r>
          </a:p>
          <a:p>
            <a:r>
              <a:rPr lang="en-US" altLang="en-US" dirty="0">
                <a:ea typeface="ＭＳ Ｐゴシック" panose="020B0600070205080204" pitchFamily="34" charset="-128"/>
                <a:cs typeface="Geneva" panose="020B0503030404040204" pitchFamily="34" charset="0"/>
                <a:sym typeface="Wingdings" pitchFamily="2" charset="2"/>
              </a:rPr>
              <a:t>Work with cloud resources</a:t>
            </a:r>
          </a:p>
          <a:p>
            <a:pPr lvl="1">
              <a:buFont typeface="Wingdings" pitchFamily="2" charset="2"/>
              <a:buChar char="§"/>
            </a:pPr>
            <a:r>
              <a:rPr lang="en-US" altLang="en-US" dirty="0">
                <a:ea typeface="Geneva" panose="020B0503030404040204" pitchFamily="34" charset="0"/>
                <a:cs typeface="Geneva" panose="020B0503030404040204" pitchFamily="34" charset="0"/>
                <a:sym typeface="Wingdings" pitchFamily="2" charset="2"/>
              </a:rPr>
              <a:t>ACCESS </a:t>
            </a:r>
            <a:r>
              <a:rPr lang="en-US" altLang="en-US" dirty="0" err="1">
                <a:ea typeface="Geneva" panose="020B0503030404040204" pitchFamily="34" charset="0"/>
                <a:cs typeface="Geneva" panose="020B0503030404040204" pitchFamily="34" charset="0"/>
                <a:sym typeface="Wingdings" pitchFamily="2" charset="2"/>
              </a:rPr>
              <a:t>JetStream</a:t>
            </a:r>
            <a:r>
              <a:rPr lang="en-US" altLang="en-US" dirty="0">
                <a:ea typeface="Geneva" panose="020B0503030404040204" pitchFamily="34" charset="0"/>
                <a:cs typeface="Geneva" panose="020B0503030404040204" pitchFamily="34" charset="0"/>
                <a:sym typeface="Wingdings" pitchFamily="2" charset="2"/>
              </a:rPr>
              <a:t> cloud (free of charge)</a:t>
            </a:r>
          </a:p>
          <a:p>
            <a:r>
              <a:rPr lang="en-US" altLang="en-US" dirty="0">
                <a:ea typeface="ＭＳ Ｐゴシック" panose="020B0600070205080204" pitchFamily="34" charset="-128"/>
                <a:cs typeface="Geneva" panose="020B0503030404040204" pitchFamily="34" charset="0"/>
                <a:sym typeface="Wingdings" pitchFamily="2" charset="2"/>
              </a:rPr>
              <a:t>Challenge yourself in a project addressing a real problem and using real data</a:t>
            </a:r>
          </a:p>
          <a:p>
            <a:pPr lvl="1">
              <a:buFont typeface="Wingdings" pitchFamily="2" charset="2"/>
              <a:buChar char="§"/>
            </a:pPr>
            <a:r>
              <a:rPr lang="en-US" altLang="en-US" dirty="0">
                <a:ea typeface="ＭＳ Ｐゴシック" panose="020B0600070205080204" pitchFamily="34" charset="-128"/>
                <a:cs typeface="Geneva" panose="020B0503030404040204" pitchFamily="34" charset="0"/>
              </a:rPr>
              <a:t>You can use your dataset.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3E3BE6-748C-8C40-8F88-2B4E4104D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974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13E04-65CA-494C-929C-F3C2A39CF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  <a:cs typeface="Geneva" panose="020B0503030404040204" pitchFamily="34" charset="0"/>
              </a:rPr>
              <a:t>Lecture structure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25E54-1FCB-504E-9F29-E9E3A72487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dirty="0">
                <a:ea typeface="ＭＳ Ｐゴシック" panose="020B0600070205080204" pitchFamily="34" charset="-128"/>
                <a:cs typeface="Geneva" panose="020B0503030404040204" pitchFamily="34" charset="0"/>
              </a:rPr>
              <a:t>Short lecture (~60 minutes) to introduce a topic and define one or multiple practical problems associated with the topic</a:t>
            </a:r>
          </a:p>
          <a:p>
            <a:r>
              <a:rPr lang="en-US" altLang="en-US" dirty="0">
                <a:ea typeface="ＭＳ Ｐゴシック" panose="020B0600070205080204" pitchFamily="34" charset="-128"/>
                <a:cs typeface="Geneva" panose="020B0503030404040204" pitchFamily="34" charset="0"/>
              </a:rPr>
              <a:t>Work on practical problems - Assignment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  <a:cs typeface="Geneva" panose="020B0503030404040204" pitchFamily="34" charset="0"/>
              </a:rPr>
              <a:t>Group discussion in breakout rooms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  <a:cs typeface="Geneva" panose="020B0503030404040204" pitchFamily="34" charset="0"/>
              </a:rPr>
              <a:t>Push results (e.g., solutions and comments) in your private GitHub</a:t>
            </a:r>
          </a:p>
          <a:p>
            <a:r>
              <a:rPr lang="en-US" altLang="en-US" dirty="0">
                <a:solidFill>
                  <a:srgbClr val="008000"/>
                </a:solidFill>
                <a:ea typeface="ＭＳ Ｐゴシック" panose="020B0600070205080204" pitchFamily="34" charset="-128"/>
                <a:cs typeface="Geneva" panose="020B0503030404040204" pitchFamily="34" charset="0"/>
              </a:rPr>
              <a:t>What if you need some more time to solve your problems? </a:t>
            </a:r>
          </a:p>
          <a:p>
            <a:pPr lvl="1">
              <a:buFont typeface="Wingdings" pitchFamily="2" charset="2"/>
              <a:buChar char="§"/>
            </a:pPr>
            <a:r>
              <a:rPr lang="en-US" altLang="en-US" dirty="0">
                <a:solidFill>
                  <a:srgbClr val="008000"/>
                </a:solidFill>
                <a:ea typeface="Geneva" panose="020B0503030404040204" pitchFamily="34" charset="0"/>
                <a:cs typeface="Geneva" panose="020B0503030404040204" pitchFamily="34" charset="0"/>
              </a:rPr>
              <a:t>Complete the unfinished work during the week and submit it before the following lecture on </a:t>
            </a:r>
            <a:r>
              <a:rPr lang="en-US" altLang="en-US" b="1" dirty="0">
                <a:solidFill>
                  <a:srgbClr val="008000"/>
                </a:solidFill>
                <a:ea typeface="Geneva" panose="020B0503030404040204" pitchFamily="34" charset="0"/>
                <a:cs typeface="Geneva" panose="020B0503030404040204" pitchFamily="34" charset="0"/>
              </a:rPr>
              <a:t>Friday at 8 AM (hard deadline)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3AA1BC-4BDF-9745-87DD-C77C2E726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06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13E04-65CA-494C-929C-F3C2A39CFC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  <a:cs typeface="Geneva" panose="020B0503030404040204" pitchFamily="34" charset="0"/>
              </a:rPr>
              <a:t>Assignments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25E54-1FCB-504E-9F29-E9E3A72487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002060"/>
                </a:solidFill>
                <a:ea typeface="Geneva" panose="020B0503030404040204" pitchFamily="34" charset="0"/>
                <a:cs typeface="Geneva" panose="020B0503030404040204" pitchFamily="34" charset="0"/>
              </a:rPr>
              <a:t>Assignments are available the week before the lecture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002060"/>
                </a:solidFill>
                <a:ea typeface="Geneva" panose="020B0503030404040204" pitchFamily="34" charset="0"/>
                <a:cs typeface="Geneva" panose="020B0503030404040204" pitchFamily="34" charset="0"/>
              </a:rPr>
              <a:t>Read the assignment and submit one point of discussion for the breakout session – link will be provided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002060"/>
                </a:solidFill>
                <a:ea typeface="Geneva" panose="020B0503030404040204" pitchFamily="34" charset="0"/>
                <a:cs typeface="Geneva" panose="020B0503030404040204" pitchFamily="34" charset="0"/>
              </a:rPr>
              <a:t>Work on the assignment addressing questions and discussing the solution during the breakout session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002060"/>
                </a:solidFill>
                <a:ea typeface="Geneva" panose="020B0503030404040204" pitchFamily="34" charset="0"/>
                <a:cs typeface="Geneva" panose="020B0503030404040204" pitchFamily="34" charset="0"/>
              </a:rPr>
              <a:t>Commit your partial solution before the end of the breakout session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002060"/>
                </a:solidFill>
                <a:ea typeface="Geneva" panose="020B0503030404040204" pitchFamily="34" charset="0"/>
                <a:cs typeface="Geneva" panose="020B0503030404040204" pitchFamily="34" charset="0"/>
              </a:rPr>
              <a:t>Complete unfinished work during the week and submit it before the following lecture on Friday at 8 AM ET (hard deadline)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3AA1BC-4BDF-9745-87DD-C77C2E726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276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26009-E8ED-AA46-9ACA-BE499DAD3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requirements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2218B-7BAC-A04E-B73E-6CFEDA2D0D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Char char="•"/>
              <a:defRPr/>
            </a:pPr>
            <a:r>
              <a:rPr lang="en-US" dirty="0"/>
              <a:t>Students have to use their laptops on which they have to install the environment needed to work on the assignments</a:t>
            </a:r>
          </a:p>
          <a:p>
            <a:pPr>
              <a:buFont typeface="Arial" charset="0"/>
              <a:buChar char="•"/>
              <a:defRPr/>
            </a:pPr>
            <a:r>
              <a:rPr lang="en-US" dirty="0"/>
              <a:t>No book is required</a:t>
            </a:r>
          </a:p>
          <a:p>
            <a:pPr>
              <a:buFont typeface="Arial" charset="0"/>
              <a:buChar char="•"/>
              <a:defRPr/>
            </a:pPr>
            <a:r>
              <a:rPr lang="en-US" b="1" dirty="0"/>
              <a:t>Python programming skills requested </a:t>
            </a:r>
          </a:p>
          <a:p>
            <a:pPr lvl="1">
              <a:buFont typeface="Arial" charset="0"/>
              <a:buChar char="•"/>
              <a:defRPr/>
            </a:pPr>
            <a:r>
              <a:rPr lang="en-US" dirty="0"/>
              <a:t>This advanced class presumes that you have proficiency in coding with Python.</a:t>
            </a:r>
          </a:p>
          <a:p>
            <a:pPr>
              <a:buFont typeface="Arial" charset="0"/>
              <a:buChar char="•"/>
              <a:defRPr/>
            </a:pPr>
            <a:r>
              <a:rPr lang="en-US" dirty="0"/>
              <a:t>Weekly submissions are mandatory</a:t>
            </a:r>
          </a:p>
          <a:p>
            <a:pPr lvl="1">
              <a:buFont typeface="Arial" charset="0"/>
              <a:buChar char="•"/>
              <a:defRPr/>
            </a:pPr>
            <a:r>
              <a:rPr lang="en-US" dirty="0">
                <a:solidFill>
                  <a:srgbClr val="FF0000"/>
                </a:solidFill>
              </a:rPr>
              <a:t>MISSING ONE ASSIGNMENT WILL RESULT IN A FINAL “F”</a:t>
            </a:r>
            <a:r>
              <a:rPr lang="en-US" dirty="0"/>
              <a:t>	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59875D-E03C-9B47-9F77-0171AB1E9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361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99982-5D22-BD41-BDC0-F39A95A5D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89120-AE48-2743-907A-0B8F7BD296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  <a:cs typeface="Geneva" panose="020B0503030404040204" pitchFamily="34" charset="0"/>
              </a:rPr>
              <a:t>Submission of assignments: 40%</a:t>
            </a:r>
          </a:p>
          <a:p>
            <a:r>
              <a:rPr lang="en-US" altLang="en-US" dirty="0">
                <a:solidFill>
                  <a:srgbClr val="002060"/>
                </a:solidFill>
                <a:ea typeface="Geneva" panose="020B0503030404040204" pitchFamily="34" charset="0"/>
                <a:cs typeface="Geneva" panose="020B0503030404040204" pitchFamily="34" charset="0"/>
              </a:rPr>
              <a:t>Submission of up to three discussion points for the breakout session before each lecture</a:t>
            </a:r>
            <a:r>
              <a:rPr lang="en-US" altLang="en-US" dirty="0">
                <a:ea typeface="ＭＳ Ｐゴシック" panose="020B0600070205080204" pitchFamily="34" charset="-128"/>
                <a:cs typeface="Geneva" panose="020B0503030404040204" pitchFamily="34" charset="0"/>
              </a:rPr>
              <a:t>: 10%</a:t>
            </a:r>
          </a:p>
          <a:p>
            <a:r>
              <a:rPr lang="en-US" altLang="en-US" dirty="0">
                <a:ea typeface="ＭＳ Ｐゴシック" panose="020B0600070205080204" pitchFamily="34" charset="-128"/>
                <a:cs typeface="Geneva" panose="020B0503030404040204" pitchFamily="34" charset="0"/>
              </a:rPr>
              <a:t>Project with notebook, poster and 2-page extended abstract (paper): 50%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00A8D4-A4BE-CD43-AF70-237665D23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9721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E12E3-5A34-C14D-945F-B091BE1D2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Office hours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02207-0676-2744-BBBE-8EDA5B2E9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Instructor: by appointment (send email to </a:t>
            </a:r>
            <a:r>
              <a:rPr lang="en-US" dirty="0">
                <a:hlinkClick r:id="rId2"/>
              </a:rPr>
              <a:t>taufer@utk.edu</a:t>
            </a:r>
            <a:r>
              <a:rPr lang="en-US" dirty="0"/>
              <a:t>) – the meeting will take place in zoom room</a:t>
            </a:r>
          </a:p>
          <a:p>
            <a:r>
              <a:rPr lang="en-US" dirty="0">
                <a:solidFill>
                  <a:srgbClr val="354146"/>
                </a:solidFill>
              </a:rPr>
              <a:t>GTA: Brandan Roachell (send email to </a:t>
            </a:r>
            <a:r>
              <a:rPr lang="en-US" dirty="0">
                <a:solidFill>
                  <a:schemeClr val="tx1"/>
                </a:solidFill>
                <a:hlinkClick r:id="rId3"/>
              </a:rPr>
              <a:t>broachel@vols.utk.edu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rgbClr val="354146"/>
                </a:solidFill>
              </a:rPr>
              <a:t>or message on Slack (preferred))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EE6371-7A2E-E141-B0E2-A2EB47001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755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E12E3-5A34-C14D-945F-B091BE1D2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02207-0676-2744-BBBE-8EDA5B2E9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Friday 3:00 PM – 6:00 PM – zoom room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EE6371-7A2E-E141-B0E2-A2EB47001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C7006-7120-F341-A188-F97DDD913081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455267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creen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ntent: Meta Inf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Fancy Pictures">
  <a:themeElements>
    <a:clrScheme name="UT Theme 2013-10-16">
      <a:dk1>
        <a:srgbClr val="3D3D3F"/>
      </a:dk1>
      <a:lt1>
        <a:srgbClr val="FFFFFF"/>
      </a:lt1>
      <a:dk2>
        <a:srgbClr val="515151"/>
      </a:dk2>
      <a:lt2>
        <a:srgbClr val="EBE7DA"/>
      </a:lt2>
      <a:accent1>
        <a:srgbClr val="416884"/>
      </a:accent1>
      <a:accent2>
        <a:srgbClr val="60376B"/>
      </a:accent2>
      <a:accent3>
        <a:srgbClr val="F82D31"/>
      </a:accent3>
      <a:accent4>
        <a:srgbClr val="FA6F1C"/>
      </a:accent4>
      <a:accent5>
        <a:srgbClr val="A8BE4A"/>
      </a:accent5>
      <a:accent6>
        <a:srgbClr val="4A8370"/>
      </a:accent6>
      <a:hlink>
        <a:srgbClr val="0D4467"/>
      </a:hlink>
      <a:folHlink>
        <a:srgbClr val="33547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Charts">
  <a:themeElements>
    <a:clrScheme name="UT Theme 2013-10-16">
      <a:dk1>
        <a:srgbClr val="3D3D3F"/>
      </a:dk1>
      <a:lt1>
        <a:srgbClr val="FFFFFF"/>
      </a:lt1>
      <a:dk2>
        <a:srgbClr val="515151"/>
      </a:dk2>
      <a:lt2>
        <a:srgbClr val="EBE7DA"/>
      </a:lt2>
      <a:accent1>
        <a:srgbClr val="416884"/>
      </a:accent1>
      <a:accent2>
        <a:srgbClr val="60376B"/>
      </a:accent2>
      <a:accent3>
        <a:srgbClr val="F82D31"/>
      </a:accent3>
      <a:accent4>
        <a:srgbClr val="FA6F1C"/>
      </a:accent4>
      <a:accent5>
        <a:srgbClr val="A8BE4A"/>
      </a:accent5>
      <a:accent6>
        <a:srgbClr val="4A8370"/>
      </a:accent6>
      <a:hlink>
        <a:srgbClr val="0D4467"/>
      </a:hlink>
      <a:folHlink>
        <a:srgbClr val="33547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17744</TotalTime>
  <Words>1041</Words>
  <Application>Microsoft Macintosh PowerPoint</Application>
  <PresentationFormat>Widescreen</PresentationFormat>
  <Paragraphs>123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17</vt:i4>
      </vt:variant>
    </vt:vector>
  </HeadingPairs>
  <TitlesOfParts>
    <vt:vector size="29" baseType="lpstr">
      <vt:lpstr>Arial</vt:lpstr>
      <vt:lpstr>Calibri</vt:lpstr>
      <vt:lpstr>Courier New</vt:lpstr>
      <vt:lpstr>docs-Roboto</vt:lpstr>
      <vt:lpstr>Georgia</vt:lpstr>
      <vt:lpstr>Menlo</vt:lpstr>
      <vt:lpstr>Symbol</vt:lpstr>
      <vt:lpstr>Wingdings</vt:lpstr>
      <vt:lpstr>Title Screens</vt:lpstr>
      <vt:lpstr>Content: Meta Info</vt:lpstr>
      <vt:lpstr>Fancy Pictures</vt:lpstr>
      <vt:lpstr>Charts</vt:lpstr>
      <vt:lpstr>Lecture 1: Syllabus and Motivation</vt:lpstr>
      <vt:lpstr>PowerPoint Presentation</vt:lpstr>
      <vt:lpstr>Course goals</vt:lpstr>
      <vt:lpstr>Lecture structure</vt:lpstr>
      <vt:lpstr>Assignments </vt:lpstr>
      <vt:lpstr>Course requirements </vt:lpstr>
      <vt:lpstr>Grades</vt:lpstr>
      <vt:lpstr>Office hours</vt:lpstr>
      <vt:lpstr>Lecture </vt:lpstr>
      <vt:lpstr>Outline of today’s lecture</vt:lpstr>
      <vt:lpstr>Lecture’s agenda</vt:lpstr>
      <vt:lpstr>Students’ to-do list</vt:lpstr>
      <vt:lpstr>Before the next lecture</vt:lpstr>
      <vt:lpstr>Code of Conduct (inspired by Bruce Elgort notes)</vt:lpstr>
      <vt:lpstr>Before the Zoom session (From UTK)</vt:lpstr>
      <vt:lpstr>During the Zoom session (From UTK)</vt:lpstr>
      <vt:lpstr>PowerPoint Presentation</vt:lpstr>
    </vt:vector>
  </TitlesOfParts>
  <Company>University of Tennessee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 PowerPoint Template 2015 ver 1</dc:title>
  <dc:creator>England, Susan Elizabeth</dc:creator>
  <cp:lastModifiedBy>Taufer, Michela</cp:lastModifiedBy>
  <cp:revision>356</cp:revision>
  <cp:lastPrinted>2020-01-10T18:39:53Z</cp:lastPrinted>
  <dcterms:created xsi:type="dcterms:W3CDTF">2014-12-02T19:58:44Z</dcterms:created>
  <dcterms:modified xsi:type="dcterms:W3CDTF">2023-01-24T15:25:54Z</dcterms:modified>
</cp:coreProperties>
</file>